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22" r:id="rId11"/>
    <p:sldId id="423" r:id="rId12"/>
    <p:sldId id="424" r:id="rId13"/>
    <p:sldId id="426" r:id="rId14"/>
    <p:sldId id="427" r:id="rId15"/>
    <p:sldId id="440" r:id="rId16"/>
    <p:sldId id="434" r:id="rId17"/>
    <p:sldId id="450" r:id="rId18"/>
    <p:sldId id="428" r:id="rId19"/>
    <p:sldId id="429" r:id="rId20"/>
    <p:sldId id="451" r:id="rId21"/>
    <p:sldId id="431" r:id="rId22"/>
    <p:sldId id="361" r:id="rId23"/>
    <p:sldId id="432" r:id="rId24"/>
    <p:sldId id="397" r:id="rId25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D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106" autoAdjust="0"/>
    <p:restoredTop sz="96324" autoAdjust="0"/>
  </p:normalViewPr>
  <p:slideViewPr>
    <p:cSldViewPr>
      <p:cViewPr>
        <p:scale>
          <a:sx n="70" d="100"/>
          <a:sy n="70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2316AF-80A8-4597-A3A4-669C584F7C7B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09F811-4F51-4D08-B9F8-BE02E4DD729E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E35B22-AB8F-4260-8DFD-A666AF3446D9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89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D54F96-3C08-45E9-94E8-334FAE65C33C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F4F6-6A83-4A29-98DE-B306452C5E11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3096-C655-432A-A9F1-FB1463BFBCDA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E053-C2FD-4C8A-B8F9-A128131BB905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369A-D998-4171-8597-7EC40F47CCD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6EE6-0E71-4355-8900-919039EAFB7A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88DB-515E-4068-8C0F-BC794F514B56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C476-D361-4479-AEC0-FFE5623A9F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75B5-6380-4504-86FA-A74B3A59FE95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6C84-05FC-4B13-A4DE-C5DBD7816CAA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AF66-7B72-4060-A370-C1DC7F371998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D26B-1FA5-4BFE-8B58-B96EA9B69EE6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A3DA-F1F1-4C48-8DAA-CE45C55B57F8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9F13-CAEF-4133-99CA-416CB22A51DA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0BB9-CAD1-4843-ABBE-9CBEDA19009A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DC58-BBF4-4F31-B9B8-58694270F6B6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09FA-0260-40B5-8143-A40417C6D748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EF98-2A9C-4F41-A183-70F7457695E3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E08B-F328-47B6-A408-64FC79D55C13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5FBC-A162-456F-B705-E38AC4A9DF55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83EC-D54F-424F-8CB2-F68D3DF60C0B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E2F0-9041-4B4C-88A1-0E016D87078C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3E67-D23C-42A1-BCE1-5A47D338262C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F4FF-35D9-41D1-94E6-E56114298856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D3EAB4-3AE0-47DC-8FA7-73557C4D5E98}" type="datetimeFigureOut">
              <a:rPr lang="es-CL"/>
              <a:pPr>
                <a:defRPr/>
              </a:pPr>
              <a:t>20-08-2010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346609-FE94-4B87-B896-FF51DA4BBC8F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es-ES" sz="8000" smtClean="0">
                <a:latin typeface="Berlin Sans FB" pitchFamily="34" charset="0"/>
              </a:rPr>
              <a:t>Economía Colonial</a:t>
            </a:r>
            <a:endParaRPr lang="es-CL" sz="8000" smtClean="0">
              <a:latin typeface="Berlin Sans FB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25538"/>
            <a:ext cx="9144000" cy="54467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utura Lt" pitchFamily="34" charset="0"/>
              </a:rPr>
              <a:t>LICEO DE APLICACIÓN </a:t>
            </a:r>
          </a:p>
        </p:txBody>
      </p:sp>
      <p:pic>
        <p:nvPicPr>
          <p:cNvPr id="15363" name="11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64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12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0"/>
            <a:ext cx="68564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14 Imagen" descr="http://www.corazones.org/lugares/vaticano/zcap_cis_creacion_adan_deta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71438"/>
            <a:ext cx="1173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15 Imagen" descr="C:\Users\ivonna\Desktop\100_81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71438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17 Imagen" descr="http://www2.udec.cl/panorama/p493/amer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71438"/>
            <a:ext cx="701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18 Imagen" descr="http://www.jkrweb.com/art/images/guerni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71438"/>
            <a:ext cx="23574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19 Imagen" descr="C:\Users\Ibonita\Desktop\ibonitta\FOTOS\QosQo 08\QosQo 2\100_26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71438"/>
            <a:ext cx="9858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20 Imagen" descr="http://bo.kalipedia.com/kalipediamedia/lenguayliteratura/media/200704/18/literaturauniversal/20070418klplylliu_188.Ies.SC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8" y="71438"/>
            <a:ext cx="1785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21 Imagen" descr="http://www.webislam.com/media/image/2009/01/gran_espiritualidad_mapuch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75" y="71438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0" y="5649913"/>
            <a:ext cx="9144000" cy="122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Berlin Sans FB" pitchFamily="34" charset="0"/>
              </a:rPr>
              <a:t>Camilo Henríquez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Berlin Sans FB" pitchFamily="34" charset="0"/>
              </a:rPr>
              <a:t>Raúl Pérez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Berlin Sans FB" pitchFamily="34" charset="0"/>
              </a:rPr>
              <a:t>Javier Silva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900" dirty="0">
              <a:solidFill>
                <a:schemeClr val="accent4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5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itchFamily="18" charset="0"/>
              </a:rPr>
              <a:t>2010</a:t>
            </a:r>
          </a:p>
        </p:txBody>
      </p:sp>
      <p:sp>
        <p:nvSpPr>
          <p:cNvPr id="15373" name="16 CuadroTexto"/>
          <p:cNvSpPr txBox="1">
            <a:spLocks noChangeArrowheads="1"/>
          </p:cNvSpPr>
          <p:nvPr/>
        </p:nvSpPr>
        <p:spPr bwMode="auto">
          <a:xfrm>
            <a:off x="0" y="14128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400">
                <a:latin typeface="Berlin Sans FB" pitchFamily="34" charset="0"/>
              </a:rPr>
              <a:t>Profesora Luisa Lara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4581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4587" name="44 CuadroTexto"/>
          <p:cNvSpPr txBox="1">
            <a:spLocks noChangeArrowheads="1"/>
          </p:cNvSpPr>
          <p:nvPr/>
        </p:nvSpPr>
        <p:spPr bwMode="auto">
          <a:xfrm>
            <a:off x="500063" y="1071563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 sz="2400">
              <a:latin typeface="Berlin Sans FB" pitchFamily="34" charset="0"/>
            </a:endParaRPr>
          </a:p>
        </p:txBody>
      </p:sp>
      <p:sp>
        <p:nvSpPr>
          <p:cNvPr id="24588" name="45 CuadroTexto"/>
          <p:cNvSpPr txBox="1">
            <a:spLocks noChangeArrowheads="1"/>
          </p:cNvSpPr>
          <p:nvPr/>
        </p:nvSpPr>
        <p:spPr bwMode="auto">
          <a:xfrm>
            <a:off x="285750" y="32146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6286500" y="142875"/>
            <a:ext cx="2714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24593" name="Picture 2" descr="C:\Users\ivonna\Pictures\bandera-pueblo-map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3"/>
            <a:ext cx="7858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" descr="C:\Users\ivonna\Downloads\riv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412875"/>
            <a:ext cx="5695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79388" y="765175"/>
            <a:ext cx="8785225" cy="6524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Berlin Sans FB" pitchFamily="34" charset="0"/>
                <a:ea typeface="+mj-ea"/>
                <a:cs typeface="+mj-cs"/>
              </a:rPr>
              <a:t>LA ECONOMÍA CHILE COLONIAL XVI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179388" y="1700213"/>
            <a:ext cx="3024187" cy="5238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dirty="0">
                <a:latin typeface="Berlin Sans FB" pitchFamily="34" charset="0"/>
              </a:rPr>
              <a:t>LA ENCOMIENDA 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900113" y="5300663"/>
            <a:ext cx="2376487" cy="2889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dirty="0">
                <a:latin typeface="+mn-lt"/>
              </a:rPr>
              <a:t>LA CONQUISTA de Diego de Rivera</a:t>
            </a:r>
            <a:endParaRPr lang="es-ES" sz="1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5605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5611" name="44 CuadroTexto"/>
          <p:cNvSpPr txBox="1">
            <a:spLocks noChangeArrowheads="1"/>
          </p:cNvSpPr>
          <p:nvPr/>
        </p:nvSpPr>
        <p:spPr bwMode="auto">
          <a:xfrm>
            <a:off x="500063" y="1071563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 sz="2400">
              <a:latin typeface="Berlin Sans FB" pitchFamily="34" charset="0"/>
            </a:endParaRPr>
          </a:p>
        </p:txBody>
      </p:sp>
      <p:sp>
        <p:nvSpPr>
          <p:cNvPr id="25612" name="45 CuadroTexto"/>
          <p:cNvSpPr txBox="1">
            <a:spLocks noChangeArrowheads="1"/>
          </p:cNvSpPr>
          <p:nvPr/>
        </p:nvSpPr>
        <p:spPr bwMode="auto">
          <a:xfrm>
            <a:off x="285750" y="32146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6286500" y="142875"/>
            <a:ext cx="2714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25617" name="Picture 2" descr="C:\Users\ivonna\Pictures\bandera-pueblo-map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3"/>
            <a:ext cx="7858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79388" y="5661025"/>
            <a:ext cx="8785225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>
                <a:latin typeface="Berlin Sans FB" pitchFamily="34" charset="0"/>
              </a:rPr>
              <a:t>La encomienda representaba a la institución que se encargada de obtener mano de obra indígena para diversos trabajos.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68313" y="3068638"/>
            <a:ext cx="2735262" cy="12922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 </a:t>
            </a:r>
            <a:r>
              <a:rPr lang="es-CL" sz="2400" dirty="0">
                <a:latin typeface="Berlin Sans FB" pitchFamily="34" charset="0"/>
              </a:rPr>
              <a:t>Las Motivaciones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Berlin Sans FB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Berlin Sans FB" pitchFamily="34" charset="0"/>
              </a:rPr>
              <a:t>     MERCEDES DE TIERRA         </a:t>
            </a:r>
            <a:r>
              <a:rPr lang="es-CL" dirty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……</a:t>
            </a:r>
            <a:r>
              <a:rPr lang="es-CL" dirty="0">
                <a:latin typeface="Berlin Sans FB" pitchFamily="34" charset="0"/>
              </a:rPr>
              <a:t>ENCOMIENDA</a:t>
            </a:r>
          </a:p>
        </p:txBody>
      </p:sp>
      <p:pic>
        <p:nvPicPr>
          <p:cNvPr id="25620" name="Picture 2" descr="C:\Users\ivonna\Downloads\riv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412875"/>
            <a:ext cx="5695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79388" y="765175"/>
            <a:ext cx="8785225" cy="6524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LA ECONOMÍA CHILE COLONIAL XVI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179388" y="1700213"/>
            <a:ext cx="3024187" cy="1076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dirty="0">
                <a:latin typeface="+mn-lt"/>
              </a:rPr>
              <a:t>LA ENCOMIENDA 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900113" y="5300663"/>
            <a:ext cx="2376487" cy="2889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dirty="0">
                <a:latin typeface="+mn-lt"/>
              </a:rPr>
              <a:t>LA CONQUISTA de Diego de Rivera</a:t>
            </a:r>
            <a:endParaRPr lang="es-ES" sz="1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6629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6635" name="44 CuadroTexto"/>
          <p:cNvSpPr txBox="1">
            <a:spLocks noChangeArrowheads="1"/>
          </p:cNvSpPr>
          <p:nvPr/>
        </p:nvSpPr>
        <p:spPr bwMode="auto">
          <a:xfrm>
            <a:off x="500063" y="1071563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 sz="2400">
              <a:latin typeface="Berlin Sans FB" pitchFamily="34" charset="0"/>
            </a:endParaRPr>
          </a:p>
        </p:txBody>
      </p:sp>
      <p:sp>
        <p:nvSpPr>
          <p:cNvPr id="26636" name="45 CuadroTexto"/>
          <p:cNvSpPr txBox="1">
            <a:spLocks noChangeArrowheads="1"/>
          </p:cNvSpPr>
          <p:nvPr/>
        </p:nvSpPr>
        <p:spPr bwMode="auto">
          <a:xfrm>
            <a:off x="285750" y="32146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6286500" y="142875"/>
            <a:ext cx="2714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716463" y="1052513"/>
            <a:ext cx="3959225" cy="400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Berlin Sans FB" pitchFamily="34" charset="0"/>
              </a:rPr>
              <a:t>Súbditos del Rey</a:t>
            </a:r>
            <a:endParaRPr lang="es-CL" dirty="0">
              <a:latin typeface="Berlin Sans FB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79388" y="1700213"/>
            <a:ext cx="3024187" cy="5238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dirty="0">
                <a:latin typeface="Berlin Sans FB" pitchFamily="34" charset="0"/>
              </a:rPr>
              <a:t>LA ENCOMIENDA </a:t>
            </a:r>
          </a:p>
        </p:txBody>
      </p:sp>
      <p:pic>
        <p:nvPicPr>
          <p:cNvPr id="26643" name="Picture 2" descr="C:\Users\ivonna\Pictures\Cementeri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42875"/>
            <a:ext cx="785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4716463" y="1628775"/>
            <a:ext cx="3959225" cy="3698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Berlin Sans FB" pitchFamily="34" charset="0"/>
              </a:rPr>
              <a:t>DEBE pagar tributo (Dinero o Trabajo</a:t>
            </a:r>
            <a:r>
              <a:rPr lang="es-CL" dirty="0">
                <a:latin typeface="+mn-lt"/>
              </a:rPr>
              <a:t>)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716463" y="2205038"/>
            <a:ext cx="3959225" cy="400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Berlin Sans FB" pitchFamily="34" charset="0"/>
              </a:rPr>
              <a:t>DEBE ser Evangelizado</a:t>
            </a:r>
            <a:r>
              <a:rPr lang="es-CL" sz="2000" dirty="0">
                <a:latin typeface="Berlin Sans FB" pitchFamily="34" charset="0"/>
              </a:rPr>
              <a:t> </a:t>
            </a:r>
            <a:endParaRPr lang="es-CL" dirty="0">
              <a:latin typeface="Berlin Sans FB" pitchFamily="34" charset="0"/>
            </a:endParaRPr>
          </a:p>
        </p:txBody>
      </p:sp>
      <p:pic>
        <p:nvPicPr>
          <p:cNvPr id="266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92375"/>
            <a:ext cx="251936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924175"/>
            <a:ext cx="28813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Rectángulo"/>
          <p:cNvSpPr/>
          <p:nvPr/>
        </p:nvSpPr>
        <p:spPr>
          <a:xfrm>
            <a:off x="5940425" y="2708275"/>
            <a:ext cx="287338" cy="288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1" name="40 Rectángulo"/>
          <p:cNvSpPr/>
          <p:nvPr/>
        </p:nvSpPr>
        <p:spPr>
          <a:xfrm>
            <a:off x="3059113" y="5516563"/>
            <a:ext cx="3025775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665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141663"/>
            <a:ext cx="2952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7653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7658" name="41 CuadroTexto"/>
          <p:cNvSpPr txBox="1">
            <a:spLocks noChangeArrowheads="1"/>
          </p:cNvSpPr>
          <p:nvPr/>
        </p:nvSpPr>
        <p:spPr bwMode="auto">
          <a:xfrm>
            <a:off x="214313" y="0"/>
            <a:ext cx="3286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3000">
              <a:latin typeface="Berlin Sans FB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3" name="Picture 5" descr="C:\Users\ivonna\Pictures\190735624_373b010d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71438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642350" cy="865188"/>
          </a:xfr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 smtClean="0">
                <a:latin typeface="Berlin Sans FB" pitchFamily="34" charset="0"/>
              </a:rPr>
              <a:t>PRIMEROS TRABAJOS DURANTE</a:t>
            </a:r>
            <a:br>
              <a:rPr lang="es-ES" sz="2800" dirty="0" smtClean="0">
                <a:latin typeface="Berlin Sans FB" pitchFamily="34" charset="0"/>
              </a:rPr>
            </a:br>
            <a:r>
              <a:rPr lang="es-ES" sz="2800" dirty="0" smtClean="0">
                <a:latin typeface="Berlin Sans FB" pitchFamily="34" charset="0"/>
              </a:rPr>
              <a:t>LA ENCOMIENDA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23850" y="1773238"/>
            <a:ext cx="3743325" cy="439261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100" dirty="0">
                <a:latin typeface="Franklin Gothic Book" pitchFamily="34" charset="0"/>
              </a:rPr>
              <a:t>	</a:t>
            </a:r>
            <a:r>
              <a:rPr lang="es-ES" sz="2100" dirty="0">
                <a:latin typeface="Berlin Sans FB" pitchFamily="34" charset="0"/>
              </a:rPr>
              <a:t>Los Pueblos originarios </a:t>
            </a:r>
            <a:r>
              <a:rPr lang="es-ES" sz="2100" dirty="0">
                <a:latin typeface="Berlin Sans FB" pitchFamily="34" charset="0"/>
              </a:rPr>
              <a:t>en chile se dedicaban a la extracción de oro en los diversos lavaderos como: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>
                <a:latin typeface="Berlin Sans FB" pitchFamily="34" charset="0"/>
              </a:rPr>
              <a:t>	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>
                <a:latin typeface="Berlin Sans FB" pitchFamily="34" charset="0"/>
              </a:rPr>
              <a:t>	MARGA </a:t>
            </a:r>
            <a:r>
              <a:rPr lang="es-ES" dirty="0">
                <a:latin typeface="Berlin Sans FB" pitchFamily="34" charset="0"/>
              </a:rPr>
              <a:t>- MARGA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>
                <a:latin typeface="Berlin Sans FB" pitchFamily="34" charset="0"/>
              </a:rPr>
              <a:t>	VILLARRICA</a:t>
            </a:r>
            <a:endParaRPr lang="es-ES" dirty="0">
              <a:latin typeface="Berlin Sans FB" pitchFamily="34" charset="0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>
                <a:latin typeface="Berlin Sans FB" pitchFamily="34" charset="0"/>
              </a:rPr>
              <a:t>	QUILACOYA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dirty="0">
              <a:latin typeface="Berlin Sans FB" pitchFamily="34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100" dirty="0">
                <a:latin typeface="Berlin Sans FB" pitchFamily="34" charset="0"/>
              </a:rPr>
              <a:t>	También </a:t>
            </a:r>
            <a:r>
              <a:rPr lang="es-ES" sz="2100" dirty="0">
                <a:latin typeface="Berlin Sans FB" pitchFamily="34" charset="0"/>
              </a:rPr>
              <a:t>es importante la extracción del cobre, que en muchos casos reemplazaba al hierro.</a:t>
            </a:r>
          </a:p>
        </p:txBody>
      </p:sp>
      <p:pic>
        <p:nvPicPr>
          <p:cNvPr id="276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13100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3" descr="pag_108_pepa_o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700213"/>
            <a:ext cx="2381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11" descr="pag_108_cobre_nati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700213"/>
            <a:ext cx="1581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500563" y="6011863"/>
            <a:ext cx="4103687" cy="2762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dirty="0">
                <a:latin typeface="+mn-lt"/>
              </a:rPr>
              <a:t>MINEROS</a:t>
            </a:r>
            <a:r>
              <a:rPr lang="es-ES" sz="1200" i="1" dirty="0">
                <a:latin typeface="+mn-lt"/>
              </a:rPr>
              <a:t> </a:t>
            </a:r>
            <a:r>
              <a:rPr lang="es-ES" sz="1200" i="1" dirty="0">
                <a:latin typeface="+mn-lt"/>
              </a:rPr>
              <a:t>por </a:t>
            </a:r>
            <a:r>
              <a:rPr lang="es-ES" sz="1200" i="1" dirty="0">
                <a:latin typeface="+mn-lt"/>
              </a:rPr>
              <a:t>Claudio Gay. París. 1854.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sp>
        <p:nvSpPr>
          <p:cNvPr id="4" name="3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867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48006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620713"/>
            <a:ext cx="3889375" cy="5821362"/>
          </a:xfrm>
        </p:spPr>
      </p:pic>
      <p:sp>
        <p:nvSpPr>
          <p:cNvPr id="9" name="8 Rectángulo"/>
          <p:cNvSpPr/>
          <p:nvPr/>
        </p:nvSpPr>
        <p:spPr>
          <a:xfrm>
            <a:off x="0" y="6453188"/>
            <a:ext cx="8569325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0" y="549275"/>
            <a:ext cx="431800" cy="597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24625"/>
            <a:ext cx="9144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356100" y="620713"/>
            <a:ext cx="503238" cy="5903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95613" y="93663"/>
            <a:ext cx="6148387" cy="3683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erlin Sans FB" pitchFamily="34" charset="0"/>
              </a:rPr>
              <a:t>Representaciones de Felipe Guamán Poma de Ayala, c. 1613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9701" name="23 Imagen" descr="C:\Users\ivonna\Pictures\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142875" y="714375"/>
            <a:ext cx="885825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9711" name="Picture 2" descr="C:\Users\ivonna\Pictures\rep_00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42875"/>
            <a:ext cx="5381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496300" cy="649288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latin typeface="Berlin Sans FB" pitchFamily="34" charset="0"/>
              </a:rPr>
              <a:t>LAS TASAS</a:t>
            </a:r>
          </a:p>
        </p:txBody>
      </p:sp>
      <p:graphicFrame>
        <p:nvGraphicFramePr>
          <p:cNvPr id="18" name="Group 52"/>
          <p:cNvGraphicFramePr>
            <a:graphicFrameLocks noGrp="1"/>
          </p:cNvGraphicFramePr>
          <p:nvPr>
            <p:ph idx="1"/>
          </p:nvPr>
        </p:nvGraphicFramePr>
        <p:xfrm>
          <a:off x="323850" y="1773238"/>
          <a:ext cx="8496300" cy="4452937"/>
        </p:xfrm>
        <a:graphic>
          <a:graphicData uri="http://schemas.openxmlformats.org/drawingml/2006/table">
            <a:tbl>
              <a:tblPr/>
              <a:tblGrid>
                <a:gridCol w="1957051"/>
                <a:gridCol w="855595"/>
                <a:gridCol w="5684298"/>
              </a:tblGrid>
              <a:tr h="154016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Tasa </a:t>
                      </a:r>
                      <a:endParaRPr kumimoji="0" lang="es-E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de Santillán</a:t>
                      </a:r>
                      <a:endParaRPr kumimoji="0" lang="es-E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1558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Trabajo en turno o mita, edades entre 18 y 50 años. Los indígenas que trabajen en minas obtendrían 1/6 del oro recolectado (sesmo). Se ratifica el servicio personal como tributo.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575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Tasa </a:t>
                      </a:r>
                      <a:endParaRPr kumimoji="0" lang="es-E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de Gamboa</a:t>
                      </a:r>
                      <a:endParaRPr kumimoji="0" lang="es-E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1580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Suprime la tributación del servicio personal por un tributo en oro o especies.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19808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Tasa </a:t>
                      </a:r>
                      <a:endParaRPr kumimoji="0" lang="es-E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de </a:t>
                      </a:r>
                      <a:r>
                        <a:rPr kumimoji="0" lang="es-E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Esquilache</a:t>
                      </a:r>
                      <a:endParaRPr kumimoji="0" lang="es-E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1621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Se suprime el servicio personal por el tributo, deducido del salario indígena que trabajaría libremente.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575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Tasa de </a:t>
                      </a:r>
                      <a:endParaRPr kumimoji="0" lang="es-E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Laza de la Vega</a:t>
                      </a:r>
                      <a:endParaRPr kumimoji="0" lang="es-E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1635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Arial" pitchFamily="34" charset="0"/>
                        </a:rPr>
                        <a:t>Libertad del indio para elegir pagar a su encomendero el tributo en especie o en trabajo.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453188"/>
            <a:ext cx="8569325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5"/>
            <a:ext cx="9144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356100" y="-242888"/>
            <a:ext cx="503238" cy="590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31748" name="12 Marcador de tabla"/>
          <p:cNvSpPr>
            <a:spLocks noGrp="1"/>
          </p:cNvSpPr>
          <p:nvPr>
            <p:ph type="tbl" idx="1"/>
          </p:nvPr>
        </p:nvSpPr>
        <p:spPr/>
      </p:sp>
      <p:pic>
        <p:nvPicPr>
          <p:cNvPr id="31749" name="Picture 5" descr="MC0003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4321175" cy="6032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1750" name="Picture 7" descr="MC00065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620713"/>
            <a:ext cx="3960813" cy="57610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0" y="6381750"/>
            <a:ext cx="91440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5"/>
            <a:ext cx="9144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0" y="476250"/>
            <a:ext cx="431800" cy="590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4356100" y="549275"/>
            <a:ext cx="430213" cy="590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2" name="21 Rectángulo"/>
          <p:cNvSpPr/>
          <p:nvPr/>
        </p:nvSpPr>
        <p:spPr>
          <a:xfrm>
            <a:off x="8928100" y="549275"/>
            <a:ext cx="431800" cy="597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50825" y="476250"/>
            <a:ext cx="8642350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4" name="23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995613" y="93663"/>
            <a:ext cx="6148387" cy="3683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Berlin Sans FB" pitchFamily="34" charset="0"/>
              </a:rPr>
              <a:t>Representaciones de Felipe Guamán Poma de Ayala, c. 1613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2773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82" name="Picture 1" descr="C:\Users\ivonna\Pictures\13642_216482665859_187591015859_4656442_442259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3"/>
            <a:ext cx="825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50825" y="908050"/>
            <a:ext cx="5761038" cy="4937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600" cap="all" dirty="0">
                <a:latin typeface="Berlin Sans FB" pitchFamily="34" charset="0"/>
              </a:rPr>
              <a:t>La Decadencia de la Encomienda</a:t>
            </a:r>
            <a:endParaRPr lang="es-CL" sz="2600" cap="all" dirty="0">
              <a:latin typeface="Berlin Sans FB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3850" y="1628775"/>
            <a:ext cx="3960813" cy="8302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Berlin Sans FB" pitchFamily="34" charset="0"/>
              </a:rPr>
              <a:t>Hacia 1630 el sistema de Encomienda  entrara en crisis</a:t>
            </a:r>
            <a:endParaRPr lang="es-CL" sz="2400" dirty="0">
              <a:latin typeface="Berlin Sans FB" pitchFamily="34" charset="0"/>
            </a:endParaRPr>
          </a:p>
        </p:txBody>
      </p:sp>
      <p:pic>
        <p:nvPicPr>
          <p:cNvPr id="32785" name="Picture 6" descr="f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908050"/>
            <a:ext cx="2844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7" descr="38---1785-DE-VANCY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2852738"/>
            <a:ext cx="4824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525713"/>
            <a:ext cx="2389187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3797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3803" name="44 CuadroTexto"/>
          <p:cNvSpPr txBox="1">
            <a:spLocks noChangeArrowheads="1"/>
          </p:cNvSpPr>
          <p:nvPr/>
        </p:nvSpPr>
        <p:spPr bwMode="auto">
          <a:xfrm>
            <a:off x="500063" y="1071563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 sz="2400">
              <a:latin typeface="Berlin Sans FB" pitchFamily="34" charset="0"/>
            </a:endParaRPr>
          </a:p>
        </p:txBody>
      </p:sp>
      <p:sp>
        <p:nvSpPr>
          <p:cNvPr id="33804" name="45 CuadroTexto"/>
          <p:cNvSpPr txBox="1">
            <a:spLocks noChangeArrowheads="1"/>
          </p:cNvSpPr>
          <p:nvPr/>
        </p:nvSpPr>
        <p:spPr bwMode="auto">
          <a:xfrm>
            <a:off x="285750" y="32146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6286500" y="142875"/>
            <a:ext cx="2714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79388" y="5661025"/>
            <a:ext cx="8785225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dirty="0">
                <a:latin typeface="Berlin Sans FB" pitchFamily="34" charset="0"/>
              </a:rPr>
              <a:t>La hacienda fue una de las más importantes instituciones de carácter económico y social de la Colonia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140200" y="1628775"/>
            <a:ext cx="4608513" cy="3887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Berlin Sans FB" pitchFamily="34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79388" y="765175"/>
            <a:ext cx="8785225" cy="6524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Berlin Sans FB" pitchFamily="34" charset="0"/>
                <a:ea typeface="+mj-ea"/>
                <a:cs typeface="+mj-cs"/>
              </a:rPr>
              <a:t>LA ECONOMÍA CHILE COLONIAL XVII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179388" y="1700213"/>
            <a:ext cx="3024187" cy="5857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dirty="0">
                <a:latin typeface="Berlin Sans FB" pitchFamily="34" charset="0"/>
              </a:rPr>
              <a:t>LA HACIENDA </a:t>
            </a:r>
          </a:p>
        </p:txBody>
      </p:sp>
      <p:pic>
        <p:nvPicPr>
          <p:cNvPr id="33813" name="Picture 2" descr="C:\Users\ivonna\Pictures\2027551238_b4b6eeaf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42875"/>
            <a:ext cx="809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73238"/>
            <a:ext cx="37449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179388" y="2349500"/>
            <a:ext cx="3600450" cy="31702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Berlin Sans FB" pitchFamily="34" charset="0"/>
              </a:rPr>
              <a:t>Sus antecedentes provienen de las mercedes de tierra y de las encomiendas.</a:t>
            </a:r>
            <a:r>
              <a:rPr lang="es-ES" altLang="ja-JP" sz="2000" dirty="0">
                <a:latin typeface="Berlin Sans FB" pitchFamily="34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ja-JP" sz="2000" dirty="0">
              <a:latin typeface="Berlin Sans FB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ja-JP" sz="2000" dirty="0">
                <a:latin typeface="Berlin Sans FB" pitchFamily="34" charset="0"/>
              </a:rPr>
              <a:t>Hacia finales del siglo S. XVII surge un nuevo tipo de economía que se basa fundamentalmente en la agricultura, dando una nueva base social y económica de Chile.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4821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4827" name="44 CuadroTexto"/>
          <p:cNvSpPr txBox="1">
            <a:spLocks noChangeArrowheads="1"/>
          </p:cNvSpPr>
          <p:nvPr/>
        </p:nvSpPr>
        <p:spPr bwMode="auto">
          <a:xfrm>
            <a:off x="500063" y="1071563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 sz="2400">
              <a:latin typeface="Berlin Sans FB" pitchFamily="34" charset="0"/>
            </a:endParaRPr>
          </a:p>
        </p:txBody>
      </p:sp>
      <p:sp>
        <p:nvSpPr>
          <p:cNvPr id="34828" name="45 CuadroTexto"/>
          <p:cNvSpPr txBox="1">
            <a:spLocks noChangeArrowheads="1"/>
          </p:cNvSpPr>
          <p:nvPr/>
        </p:nvSpPr>
        <p:spPr bwMode="auto">
          <a:xfrm>
            <a:off x="285750" y="32146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6286500" y="142875"/>
            <a:ext cx="2714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95288" y="1125538"/>
            <a:ext cx="3024187" cy="584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dirty="0">
                <a:latin typeface="Berlin Sans FB" pitchFamily="34" charset="0"/>
              </a:rPr>
              <a:t>LA HACIENDA </a:t>
            </a:r>
          </a:p>
        </p:txBody>
      </p:sp>
      <p:pic>
        <p:nvPicPr>
          <p:cNvPr id="34834" name="Picture 2" descr="C:\Users\ivonna\Pictures\mapuche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88913"/>
            <a:ext cx="7858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CuadroTexto"/>
          <p:cNvSpPr txBox="1"/>
          <p:nvPr/>
        </p:nvSpPr>
        <p:spPr>
          <a:xfrm>
            <a:off x="323850" y="5732463"/>
            <a:ext cx="8569325" cy="4016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Berlin Sans FB" pitchFamily="34" charset="0"/>
              </a:rPr>
              <a:t>Surgen nuevos sujetos sociales</a:t>
            </a:r>
            <a:r>
              <a:rPr lang="es-ES" altLang="ja-JP" sz="2000" dirty="0">
                <a:latin typeface="Berlin Sans FB" pitchFamily="34" charset="0"/>
              </a:rPr>
              <a:t>.  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3995738" y="1052513"/>
            <a:ext cx="4211637" cy="400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ja-JP" sz="2000" dirty="0">
                <a:latin typeface="Berlin Sans FB" pitchFamily="34" charset="0"/>
              </a:rPr>
              <a:t>INQUILINOS / PEONES / GAÑANES  </a:t>
            </a:r>
          </a:p>
        </p:txBody>
      </p:sp>
      <p:pic>
        <p:nvPicPr>
          <p:cNvPr id="34837" name="Picture 4" descr="http://www.educomputacion.cl/images/stories/biografias/Claudio_Gay/claudioGaybodeg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844675"/>
            <a:ext cx="5214937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5724525" y="5187950"/>
            <a:ext cx="3095625" cy="4619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dirty="0">
                <a:latin typeface="+mn-lt"/>
              </a:rPr>
              <a:t>LA CHINGANA / CARRETERO </a:t>
            </a:r>
            <a:r>
              <a:rPr lang="es-ES" sz="1200" i="1" dirty="0">
                <a:latin typeface="+mn-lt"/>
              </a:rPr>
              <a:t>Y CAPATAZ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dirty="0">
                <a:latin typeface="+mn-lt"/>
              </a:rPr>
              <a:t>por </a:t>
            </a:r>
            <a:r>
              <a:rPr lang="es-ES" sz="1200" i="1" dirty="0">
                <a:latin typeface="+mn-lt"/>
              </a:rPr>
              <a:t>Claudio Gay. París. 1854. </a:t>
            </a:r>
          </a:p>
        </p:txBody>
      </p:sp>
      <p:pic>
        <p:nvPicPr>
          <p:cNvPr id="3483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557338"/>
            <a:ext cx="26654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6389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6700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8" name="Picture 2" descr="C:\Users\ivonna\Pictures\map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19 CuadroTexto"/>
          <p:cNvSpPr txBox="1">
            <a:spLocks noChangeArrowheads="1"/>
          </p:cNvSpPr>
          <p:nvPr/>
        </p:nvSpPr>
        <p:spPr bwMode="auto">
          <a:xfrm>
            <a:off x="214313" y="0"/>
            <a:ext cx="3286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3000">
              <a:latin typeface="Berlin Sans FB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9388" y="981075"/>
            <a:ext cx="8785225" cy="723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LA ECONOMÍA CHILE COLONIAL</a:t>
            </a:r>
          </a:p>
        </p:txBody>
      </p:sp>
      <p:sp>
        <p:nvSpPr>
          <p:cNvPr id="19" name="18 Flecha izquierda y derecha"/>
          <p:cNvSpPr/>
          <p:nvPr/>
        </p:nvSpPr>
        <p:spPr>
          <a:xfrm>
            <a:off x="539750" y="2492375"/>
            <a:ext cx="8064500" cy="12969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5" name="24 Llamada de flecha hacia arriba"/>
          <p:cNvSpPr/>
          <p:nvPr/>
        </p:nvSpPr>
        <p:spPr>
          <a:xfrm>
            <a:off x="250825" y="4005263"/>
            <a:ext cx="2376488" cy="1511300"/>
          </a:xfrm>
          <a:prstGeom prst="upArrowCallout">
            <a:avLst>
              <a:gd name="adj1" fmla="val 32220"/>
              <a:gd name="adj2" fmla="val 38538"/>
              <a:gd name="adj3" fmla="val 25000"/>
              <a:gd name="adj4" fmla="val 6858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“desastre” de </a:t>
            </a:r>
            <a:r>
              <a:rPr lang="es-CL" dirty="0" err="1"/>
              <a:t>Curalaba</a:t>
            </a:r>
            <a:endParaRPr lang="es-CL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/>
              <a:t>1598</a:t>
            </a:r>
            <a:endParaRPr lang="es-CL" dirty="0"/>
          </a:p>
        </p:txBody>
      </p:sp>
      <p:sp>
        <p:nvSpPr>
          <p:cNvPr id="27" name="26 Llamada de flecha hacia arriba"/>
          <p:cNvSpPr/>
          <p:nvPr/>
        </p:nvSpPr>
        <p:spPr>
          <a:xfrm>
            <a:off x="6516688" y="4005263"/>
            <a:ext cx="2376487" cy="1511300"/>
          </a:xfrm>
          <a:prstGeom prst="upArrowCallout">
            <a:avLst>
              <a:gd name="adj1" fmla="val 32220"/>
              <a:gd name="adj2" fmla="val 38538"/>
              <a:gd name="adj3" fmla="val 25000"/>
              <a:gd name="adj4" fmla="val 6858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Primera Junta de Gob.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/>
              <a:t>1810</a:t>
            </a:r>
            <a:endParaRPr lang="es-CL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47813" y="2960688"/>
            <a:ext cx="6192837" cy="4000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+mn-lt"/>
              </a:rPr>
              <a:t>La época  COLONIAL se sitúa</a:t>
            </a:r>
            <a:endParaRPr lang="es-ES" sz="2000" dirty="0">
              <a:latin typeface="+mn-lt"/>
            </a:endParaRPr>
          </a:p>
        </p:txBody>
      </p:sp>
      <p:pic>
        <p:nvPicPr>
          <p:cNvPr id="16405" name="Picture 2" descr="http://t2.gstatic.com/images?q=tbn:aalyxJrNe8f7ZM:http://img209.imageshack.us/img209/3392/cuscog10.jpg&amp;t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573463"/>
            <a:ext cx="17764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6" descr="http://img132.imageshack.us/img132/4876/cuscog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573463"/>
            <a:ext cx="19192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5845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5851" name="45 CuadroTexto"/>
          <p:cNvSpPr txBox="1">
            <a:spLocks noChangeArrowheads="1"/>
          </p:cNvSpPr>
          <p:nvPr/>
        </p:nvSpPr>
        <p:spPr bwMode="auto">
          <a:xfrm>
            <a:off x="0" y="29289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CL" sz="5400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5" name="Picture 4" descr="http://l.yimg.com/g/images/spaceb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230505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19 CuadroTexto"/>
          <p:cNvSpPr txBox="1">
            <a:spLocks noChangeArrowheads="1"/>
          </p:cNvSpPr>
          <p:nvPr/>
        </p:nvSpPr>
        <p:spPr bwMode="auto">
          <a:xfrm>
            <a:off x="214313" y="0"/>
            <a:ext cx="3286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3000">
              <a:latin typeface="Berlin Sans FB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42875" y="642938"/>
            <a:ext cx="88582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9" name="28 Rectángulo"/>
          <p:cNvSpPr/>
          <p:nvPr/>
        </p:nvSpPr>
        <p:spPr>
          <a:xfrm>
            <a:off x="142875" y="4429125"/>
            <a:ext cx="357188" cy="192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5859" name="Picture 2" descr="C:\Users\ivonna\Pictures\20040_299103745859_187591015859_5107086_19826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42875"/>
            <a:ext cx="595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5" descr="pag_091_mestizos_y_mulatos_chilen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20713"/>
            <a:ext cx="38131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2" descr="http://sociedadchile19.files.wordpress.com/2009/11/el-inquilino-siglo-xi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697163"/>
            <a:ext cx="2808287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4" descr="http://sociedadchile19.files.wordpress.com/2009/11/huasos-de-los-alrededores-de-valparaiso-y-santiago-siglo-xi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2708275"/>
            <a:ext cx="4943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uadroTexto"/>
          <p:cNvSpPr txBox="1"/>
          <p:nvPr/>
        </p:nvSpPr>
        <p:spPr>
          <a:xfrm>
            <a:off x="4140200" y="1052513"/>
            <a:ext cx="4211638" cy="400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ja-JP" sz="2000" dirty="0">
                <a:latin typeface="Berlin Sans FB" pitchFamily="34" charset="0"/>
              </a:rPr>
              <a:t>INQUILINOS / PEONES / GAÑANES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6869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6875" name="45 CuadroTexto"/>
          <p:cNvSpPr txBox="1">
            <a:spLocks noChangeArrowheads="1"/>
          </p:cNvSpPr>
          <p:nvPr/>
        </p:nvSpPr>
        <p:spPr bwMode="auto">
          <a:xfrm>
            <a:off x="285750" y="32146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6286500" y="142875"/>
            <a:ext cx="2714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tx1">
                  <a:lumMod val="9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79388" y="765175"/>
            <a:ext cx="8785225" cy="6524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Berlin Sans FB" pitchFamily="34" charset="0"/>
                <a:ea typeface="+mj-ea"/>
                <a:cs typeface="+mj-cs"/>
              </a:rPr>
              <a:t>LA ECONOMÍA CHILE COLONIAL XVII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79388" y="2492375"/>
            <a:ext cx="3313112" cy="3613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200" dirty="0">
                <a:latin typeface="Berlin Sans FB" pitchFamily="34" charset="0"/>
              </a:rPr>
              <a:t>Agotamiento de la minería adquiere importancia la ganadería y su industria derivada.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2200" dirty="0">
              <a:latin typeface="Berlin Sans FB" pitchFamily="34" charset="0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200" dirty="0">
                <a:latin typeface="Berlin Sans FB" pitchFamily="34" charset="0"/>
              </a:rPr>
              <a:t>Chile se convierte en exportador de cueros, vellones, cordobanes (cueros de cabra) y charqui.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sz="2200" dirty="0">
              <a:latin typeface="Berlin Sans FB" pitchFamily="34" charset="0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200" dirty="0">
                <a:latin typeface="Berlin Sans FB" pitchFamily="34" charset="0"/>
              </a:rPr>
              <a:t>Aumenta la producción de trigo.</a:t>
            </a:r>
          </a:p>
        </p:txBody>
      </p:sp>
      <p:pic>
        <p:nvPicPr>
          <p:cNvPr id="36882" name="Picture 2" descr="C:\Users\ivonna\Pictures\mapuche-in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88913"/>
            <a:ext cx="6969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CuadroTexto"/>
          <p:cNvSpPr txBox="1"/>
          <p:nvPr/>
        </p:nvSpPr>
        <p:spPr>
          <a:xfrm>
            <a:off x="179388" y="1700213"/>
            <a:ext cx="3024187" cy="5857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dirty="0">
                <a:latin typeface="Berlin Sans FB" pitchFamily="34" charset="0"/>
              </a:rPr>
              <a:t>LA MINERIA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3635375" y="1557338"/>
            <a:ext cx="5257800" cy="46799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688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628775"/>
            <a:ext cx="5111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7893" name="23 Imagen" descr="C:\Users\ivonna\Pictures\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2" name="Picture 2" descr="C:\Users\ivonna\Pictures\REW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42875"/>
            <a:ext cx="571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765175"/>
            <a:ext cx="7129463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50825" y="5661025"/>
            <a:ext cx="8642350" cy="5238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erlin Sans FB" pitchFamily="34" charset="0"/>
              </a:rPr>
              <a:t>TRAJES DE LA GENTE DEL CAMPO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Berlin Sans FB" pitchFamily="34" charset="0"/>
              </a:rPr>
              <a:t>Atlas de la historia física y política de Chile / por Claudio Gay. París. 1854. vol.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9941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0" name="Picture 4" descr="http://l.yimg.com/g/images/spaceb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230505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2" descr="C:\Users\ivonna\Pictures\20080102174633-calendario-mapuche-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88913"/>
            <a:ext cx="7143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642350" cy="719138"/>
          </a:xfr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/>
              <a:t>RESUMEN DE LA ECONOMÍA COLONIAL</a:t>
            </a:r>
          </a:p>
        </p:txBody>
      </p:sp>
      <p:graphicFrame>
        <p:nvGraphicFramePr>
          <p:cNvPr id="18" name="Group 28"/>
          <p:cNvGraphicFramePr>
            <a:graphicFrameLocks noGrp="1"/>
          </p:cNvGraphicFramePr>
          <p:nvPr>
            <p:ph idx="1"/>
          </p:nvPr>
        </p:nvGraphicFramePr>
        <p:xfrm>
          <a:off x="323850" y="1844675"/>
          <a:ext cx="3743325" cy="4392613"/>
        </p:xfrm>
        <a:graphic>
          <a:graphicData uri="http://schemas.openxmlformats.org/drawingml/2006/table">
            <a:tbl>
              <a:tblPr/>
              <a:tblGrid>
                <a:gridCol w="975938"/>
                <a:gridCol w="2768478"/>
              </a:tblGrid>
              <a:tr h="14636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Siglo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XVI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Explotación de los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lavaderos de oro.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651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Siglo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XVII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Exportación de sebo,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charqui y cuero.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636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Siglo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XVIII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Exportaciones de trigo,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MS Mincho" pitchFamily="49" charset="-128"/>
                          <a:cs typeface="DilleniaUPC" pitchFamily="18" charset="-34"/>
                        </a:rPr>
                        <a:t>plata y cobre.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9967" name="Picture 32" descr="MC00020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844675"/>
            <a:ext cx="44704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40965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0971" name="45 CuadroTexto"/>
          <p:cNvSpPr txBox="1">
            <a:spLocks noChangeArrowheads="1"/>
          </p:cNvSpPr>
          <p:nvPr/>
        </p:nvSpPr>
        <p:spPr bwMode="auto">
          <a:xfrm>
            <a:off x="0" y="29289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CL" sz="5400">
              <a:latin typeface="Berlin Sans FB" pitchFamily="34" charset="0"/>
            </a:endParaRPr>
          </a:p>
          <a:p>
            <a:endParaRPr lang="es-CL">
              <a:latin typeface="Berlin Sans FB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5" name="Picture 4" descr="http://l.yimg.com/g/images/spaceb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230505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19 CuadroTexto"/>
          <p:cNvSpPr txBox="1">
            <a:spLocks noChangeArrowheads="1"/>
          </p:cNvSpPr>
          <p:nvPr/>
        </p:nvSpPr>
        <p:spPr bwMode="auto">
          <a:xfrm>
            <a:off x="214313" y="0"/>
            <a:ext cx="3286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3000">
              <a:latin typeface="Berlin Sans FB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42875" y="642938"/>
            <a:ext cx="88582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9" name="28 Rectángulo"/>
          <p:cNvSpPr/>
          <p:nvPr/>
        </p:nvSpPr>
        <p:spPr>
          <a:xfrm>
            <a:off x="142875" y="4429125"/>
            <a:ext cx="357188" cy="192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40979" name="Picture 2" descr="C:\Users\ivonna\Pictures\20040_307688500859_187591015859_5147574_433873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42875"/>
            <a:ext cx="7350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0" name="21 CuadroTexto"/>
          <p:cNvSpPr txBox="1">
            <a:spLocks noChangeArrowheads="1"/>
          </p:cNvSpPr>
          <p:nvPr/>
        </p:nvSpPr>
        <p:spPr bwMode="auto">
          <a:xfrm>
            <a:off x="0" y="2997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6000">
                <a:latin typeface="Berlin Sans FB" pitchFamily="34" charset="0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7413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2" name="Picture 4" descr="http://l.yimg.com/g/images/spaceb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230505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6" descr="C:\Users\ivonna\Pictures\Arauca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42875"/>
            <a:ext cx="53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95288" y="2060575"/>
            <a:ext cx="8266112" cy="2678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dirty="0">
                <a:latin typeface="Berlin Sans FB" pitchFamily="34" charset="0"/>
              </a:rPr>
              <a:t>“España, como todas las potencias con posesiones de ultramar, estableció la subordinación económica de sus colonias. El Principal interés residía en los metales  preciosos(…) y la metrópoli proveía a las colonias de mercancías manufacturadas de alto valor relativo”.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400" dirty="0">
              <a:latin typeface="Berlin Sans FB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>
                <a:latin typeface="Berlin Sans FB" pitchFamily="34" charset="0"/>
              </a:rPr>
              <a:t>Chile y su Historia, Sergio Villalobos.</a:t>
            </a:r>
            <a:endParaRPr lang="es-CL" sz="1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8437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8444" name="48 Imagen" descr="http://www.webislam.com/media/image/2009/01/gran_espiritualidad_map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195513" y="3213100"/>
            <a:ext cx="4752975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600" dirty="0">
                <a:latin typeface="Berlin Sans FB" pitchFamily="34" charset="0"/>
              </a:rPr>
              <a:t>Monopolio Comercial</a:t>
            </a:r>
            <a:endParaRPr lang="es-CL" sz="3600" dirty="0">
              <a:latin typeface="Berlin Sans FB" pitchFamily="34" charset="0"/>
            </a:endParaRPr>
          </a:p>
        </p:txBody>
      </p:sp>
      <p:sp>
        <p:nvSpPr>
          <p:cNvPr id="18448" name="17 CuadroTexto"/>
          <p:cNvSpPr txBox="1">
            <a:spLocks noChangeArrowheads="1"/>
          </p:cNvSpPr>
          <p:nvPr/>
        </p:nvSpPr>
        <p:spPr bwMode="auto">
          <a:xfrm>
            <a:off x="723900" y="2420938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2400">
                <a:latin typeface="Berlin Sans FB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9461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9468" name="48 Imagen" descr="http://www.webislam.com/media/image/2009/01/gran_espiritualidad_map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195513" y="3213100"/>
            <a:ext cx="4752975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600" dirty="0">
                <a:latin typeface="Berlin Sans FB" pitchFamily="34" charset="0"/>
              </a:rPr>
              <a:t>Monopolio Comercial</a:t>
            </a:r>
            <a:endParaRPr lang="es-CL" sz="3600" dirty="0">
              <a:latin typeface="Berlin Sans FB" pitchFamily="34" charset="0"/>
            </a:endParaRPr>
          </a:p>
        </p:txBody>
      </p:sp>
      <p:sp>
        <p:nvSpPr>
          <p:cNvPr id="19472" name="17 CuadroTexto"/>
          <p:cNvSpPr txBox="1">
            <a:spLocks noChangeArrowheads="1"/>
          </p:cNvSpPr>
          <p:nvPr/>
        </p:nvSpPr>
        <p:spPr bwMode="auto">
          <a:xfrm>
            <a:off x="723900" y="2420938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2400">
                <a:latin typeface="Berlin Sans FB" pitchFamily="34" charset="0"/>
              </a:rPr>
              <a:t> </a:t>
            </a:r>
          </a:p>
        </p:txBody>
      </p:sp>
      <p:sp>
        <p:nvSpPr>
          <p:cNvPr id="19473" name="18 CuadroTexto"/>
          <p:cNvSpPr txBox="1">
            <a:spLocks noChangeArrowheads="1"/>
          </p:cNvSpPr>
          <p:nvPr/>
        </p:nvSpPr>
        <p:spPr bwMode="auto">
          <a:xfrm>
            <a:off x="3563938" y="3644900"/>
            <a:ext cx="1944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1000">
                <a:solidFill>
                  <a:srgbClr val="FFC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0485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0492" name="48 Imagen" descr="http://www.webislam.com/media/image/2009/01/gran_espiritualidad_map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195513" y="3213100"/>
            <a:ext cx="4752975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600" dirty="0">
                <a:latin typeface="Berlin Sans FB" pitchFamily="34" charset="0"/>
              </a:rPr>
              <a:t>Monopolio Comercial</a:t>
            </a:r>
            <a:endParaRPr lang="es-CL" sz="3600" dirty="0">
              <a:latin typeface="Berlin Sans FB" pitchFamily="34" charset="0"/>
            </a:endParaRPr>
          </a:p>
        </p:txBody>
      </p:sp>
      <p:sp>
        <p:nvSpPr>
          <p:cNvPr id="20496" name="17 CuadroTexto"/>
          <p:cNvSpPr txBox="1">
            <a:spLocks noChangeArrowheads="1"/>
          </p:cNvSpPr>
          <p:nvPr/>
        </p:nvSpPr>
        <p:spPr bwMode="auto">
          <a:xfrm>
            <a:off x="723900" y="2420938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2400">
                <a:latin typeface="Berlin Sans FB" pitchFamily="34" charset="0"/>
              </a:rPr>
              <a:t> </a:t>
            </a:r>
          </a:p>
        </p:txBody>
      </p:sp>
      <p:sp>
        <p:nvSpPr>
          <p:cNvPr id="20497" name="18 CuadroTexto"/>
          <p:cNvSpPr txBox="1">
            <a:spLocks noChangeArrowheads="1"/>
          </p:cNvSpPr>
          <p:nvPr/>
        </p:nvSpPr>
        <p:spPr bwMode="auto">
          <a:xfrm>
            <a:off x="3563938" y="3644900"/>
            <a:ext cx="1944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1000">
                <a:solidFill>
                  <a:srgbClr val="FFC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50825" y="5300663"/>
            <a:ext cx="8713788" cy="9540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dirty="0">
                <a:latin typeface="Berlin Sans FB" pitchFamily="34" charset="0"/>
              </a:rPr>
              <a:t>La política económica, en la cual, las colonias en AMÉRICA  sólo  deben  comercializar  con  ESPAÑA.</a:t>
            </a:r>
            <a:endParaRPr lang="es-CL" sz="28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1509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8" name="Picture 2" descr="C:\Users\ivonna\Pictures\Mujer_Map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"/>
            <a:ext cx="571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19 CuadroTexto"/>
          <p:cNvSpPr txBox="1">
            <a:spLocks noChangeArrowheads="1"/>
          </p:cNvSpPr>
          <p:nvPr/>
        </p:nvSpPr>
        <p:spPr bwMode="auto">
          <a:xfrm>
            <a:off x="214313" y="0"/>
            <a:ext cx="3286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3000">
              <a:latin typeface="Berlin Sans FB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2071688" y="3143250"/>
            <a:ext cx="4429125" cy="1500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0" name="39 Rectángulo"/>
          <p:cNvSpPr/>
          <p:nvPr/>
        </p:nvSpPr>
        <p:spPr>
          <a:xfrm>
            <a:off x="4143375" y="4572000"/>
            <a:ext cx="3000375" cy="178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323850" y="620713"/>
            <a:ext cx="4248150" cy="4619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cap="all" dirty="0">
                <a:latin typeface="Berlin Sans FB" pitchFamily="34" charset="0"/>
              </a:rPr>
              <a:t>Monopolio Comercial</a:t>
            </a:r>
            <a:endParaRPr lang="es-CL" sz="2400" dirty="0">
              <a:latin typeface="Berlin Sans FB" pitchFamily="34" charset="0"/>
            </a:endParaRPr>
          </a:p>
        </p:txBody>
      </p:sp>
      <p:sp>
        <p:nvSpPr>
          <p:cNvPr id="21523" name="24 CuadroTexto"/>
          <p:cNvSpPr txBox="1">
            <a:spLocks noChangeArrowheads="1"/>
          </p:cNvSpPr>
          <p:nvPr/>
        </p:nvSpPr>
        <p:spPr bwMode="auto">
          <a:xfrm>
            <a:off x="4716463" y="836613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>
                <a:solidFill>
                  <a:srgbClr val="FFC000"/>
                </a:solidFill>
                <a:latin typeface="Berlin Sans FB" pitchFamily="34" charset="0"/>
              </a:rPr>
              <a:t>En una primera instancia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23850" y="5084763"/>
            <a:ext cx="8569325" cy="1200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Berlin Sans FB" pitchFamily="34" charset="0"/>
              </a:rPr>
              <a:t>Con el objetivo de eficiencia, se creo el SISTEMA DE NAVIOS de REGISTRO del CABO de HORNO que dependía  de la SECRETARIA GENERAL DE MARINA DE INDIAS. </a:t>
            </a:r>
            <a:r>
              <a:rPr lang="es-CL" sz="1600" dirty="0">
                <a:latin typeface="Berlin Sans FB" pitchFamily="34" charset="0"/>
              </a:rPr>
              <a:t>(reemplazó a la C de C)</a:t>
            </a:r>
            <a:endParaRPr lang="es-CL" sz="1600" dirty="0">
              <a:latin typeface="Berlin Sans FB" pitchFamily="34" charset="0"/>
            </a:endParaRPr>
          </a:p>
        </p:txBody>
      </p:sp>
      <p:sp>
        <p:nvSpPr>
          <p:cNvPr id="21525" name="28 CuadroTexto"/>
          <p:cNvSpPr txBox="1">
            <a:spLocks noChangeArrowheads="1"/>
          </p:cNvSpPr>
          <p:nvPr/>
        </p:nvSpPr>
        <p:spPr bwMode="auto">
          <a:xfrm>
            <a:off x="755650" y="4652963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>
                <a:solidFill>
                  <a:srgbClr val="FFC000"/>
                </a:solidFill>
                <a:latin typeface="Berlin Sans FB" pitchFamily="34" charset="0"/>
              </a:rPr>
              <a:t>Posteriormente</a:t>
            </a:r>
          </a:p>
        </p:txBody>
      </p:sp>
      <p:pic>
        <p:nvPicPr>
          <p:cNvPr id="21526" name="Picture 2" descr="http://2.bp.blogspot.com/_-oIwu4T2new/SI5R24wuZtI/AAAAAAAABDw/knNNaNK-nas/s400/stultifer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6563" y="2205038"/>
            <a:ext cx="41290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6" descr="http://www.letrasdelmar.com/newsletter/casac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708275"/>
            <a:ext cx="309562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Rectángulo"/>
          <p:cNvSpPr/>
          <p:nvPr/>
        </p:nvSpPr>
        <p:spPr>
          <a:xfrm>
            <a:off x="4140200" y="2060575"/>
            <a:ext cx="446405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323850" y="1268413"/>
            <a:ext cx="8569325" cy="1200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latin typeface="Berlin Sans FB" pitchFamily="34" charset="0"/>
              </a:rPr>
              <a:t>fue administrada por la CASA DE CONTRATACION, a través del sistema de FLOTAS Y GALEONES (organizaban la distribución de los productos en América).</a:t>
            </a:r>
            <a:endParaRPr lang="es-CL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2533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2" name="Picture 2" descr="C:\Users\ivonna\Pictures\mapuche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722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395288" y="765175"/>
            <a:ext cx="2952750" cy="584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dirty="0">
                <a:latin typeface="Berlin Sans FB" pitchFamily="34" charset="0"/>
              </a:rPr>
              <a:t>El Mercantilismo</a:t>
            </a:r>
            <a:endParaRPr lang="es-CL" sz="3200" dirty="0">
              <a:latin typeface="Berlin Sans FB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3850" y="1628775"/>
            <a:ext cx="8569325" cy="7080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Berlin Sans FB" pitchFamily="34" charset="0"/>
              </a:rPr>
              <a:t>Se comercializó productos con una alta demanda, lo cual influyo en una fuerte solicitud por metales preciosos (oro y plata)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3800" y="2565400"/>
            <a:ext cx="3816350" cy="34766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Berlin Sans FB" pitchFamily="34" charset="0"/>
              </a:rPr>
              <a:t>A fines del siglo XVII, en Europa, se desarrollo una política económica en que el ESTADO paso a controlar el comercio exterior ( con el objetivo de acumular metales preciosos).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Berlin Sans FB" pitchFamily="34" charset="0"/>
              </a:rPr>
              <a:t>El COLBERTISMO comercial  favoreció a las potencias Europeas en perjuicio de las colonias Americanas.</a:t>
            </a:r>
            <a:endParaRPr lang="es-CL" sz="2000" dirty="0">
              <a:latin typeface="Berlin Sans FB" pitchFamily="34" charset="0"/>
            </a:endParaRPr>
          </a:p>
        </p:txBody>
      </p:sp>
      <p:pic>
        <p:nvPicPr>
          <p:cNvPr id="22546" name="Picture 3" descr="http://bp2.blogger.com/_qHx1t1-ptDk/SHvPltsjBvI/AAAAAAAAAx8/Ualh2w_6C0c/s400/VAC006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92375"/>
            <a:ext cx="42481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8 CuadroTexto"/>
          <p:cNvSpPr txBox="1">
            <a:spLocks noChangeArrowheads="1"/>
          </p:cNvSpPr>
          <p:nvPr/>
        </p:nvSpPr>
        <p:spPr bwMode="auto">
          <a:xfrm>
            <a:off x="428625" y="285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A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14313" y="6286500"/>
            <a:ext cx="871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71438" y="214313"/>
            <a:ext cx="9001125" cy="6500812"/>
          </a:xfrm>
          <a:prstGeom prst="roundRect">
            <a:avLst>
              <a:gd name="adj" fmla="val 1662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285750" y="4572000"/>
            <a:ext cx="5857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3557" name="23 Imagen" descr="C:\Users\ivonna\Pictures\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57688"/>
            <a:ext cx="9001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4071938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-1143000" y="2857501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857875" y="3214688"/>
            <a:ext cx="6429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1438" y="0"/>
            <a:ext cx="9001125" cy="5000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3" name="42 CuadroTexto"/>
          <p:cNvSpPr txBox="1"/>
          <p:nvPr/>
        </p:nvSpPr>
        <p:spPr>
          <a:xfrm>
            <a:off x="6929438" y="357188"/>
            <a:ext cx="2214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dirty="0">
              <a:solidFill>
                <a:schemeClr val="accent2">
                  <a:lumMod val="20000"/>
                  <a:lumOff val="8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357813" y="71438"/>
            <a:ext cx="3643312" cy="500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-1143000" y="1214438"/>
            <a:ext cx="2428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5400000">
            <a:off x="-1357312" y="4929188"/>
            <a:ext cx="2857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Picture 2" descr="C:\Users\ivonna\Pictures\muerte-mapuche-276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42875"/>
            <a:ext cx="7858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50825" y="836613"/>
            <a:ext cx="5184775" cy="5540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000" dirty="0">
                <a:latin typeface="Berlin Sans FB" pitchFamily="34" charset="0"/>
              </a:rPr>
              <a:t>Comercio Legal y Contrabando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50825" y="1557338"/>
            <a:ext cx="3457575" cy="4400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Berlin Sans FB" pitchFamily="34" charset="0"/>
              </a:rPr>
              <a:t>Chile sólo podía comercializar con España (por vía Perú) y el comercio lo desarrollaba exclusivamente  España.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Berlin Sans FB" pitchFamily="34" charset="0"/>
              </a:rPr>
              <a:t>Pese a todo, la ley se infringió y se desarrollo el contrabando, permitiendo desahogar el comercio en las colonias.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Berlin Sans FB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latin typeface="Berlin Sans FB" pitchFamily="34" charset="0"/>
              </a:rPr>
              <a:t>Durante los siglos XVII y XVIII el contrabando fue dirigido principalmente hacia el Rio de la Plata y Paraguay.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851275" y="1844675"/>
            <a:ext cx="5113338" cy="3816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3570" name="Picture 2" descr="http://www.pr1898.com/1898/fichas/azucar/images/MielesContraband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989138"/>
            <a:ext cx="48768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720</Words>
  <Application>Microsoft Office PowerPoint</Application>
  <PresentationFormat>On-screen Show (4:3)</PresentationFormat>
  <Paragraphs>165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Calibri</vt:lpstr>
      <vt:lpstr>Arial</vt:lpstr>
      <vt:lpstr>Berlin Sans FB</vt:lpstr>
      <vt:lpstr>Futura Lt</vt:lpstr>
      <vt:lpstr>Georgia</vt:lpstr>
      <vt:lpstr>Eras Medium ITC</vt:lpstr>
      <vt:lpstr>Franklin Gothic Book</vt:lpstr>
      <vt:lpstr>MS Mincho</vt:lpstr>
      <vt:lpstr>Times New Roman</vt:lpstr>
      <vt:lpstr>ＭＳ Ｐゴシック</vt:lpstr>
      <vt:lpstr>DilleniaUPC</vt:lpstr>
      <vt:lpstr>Tema de Office</vt:lpstr>
      <vt:lpstr>Tema de Office</vt:lpstr>
      <vt:lpstr>Economía Colonial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PRIMEROS TRABAJOS DURANTE LA ENCOMIENDA</vt:lpstr>
      <vt:lpstr>Diapositiva 14</vt:lpstr>
      <vt:lpstr>LAS TASAS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RESUMEN DE LA ECONOMÍA COLONIAL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ivonna</dc:creator>
  <cp:lastModifiedBy>WinuE</cp:lastModifiedBy>
  <cp:revision>117</cp:revision>
  <dcterms:created xsi:type="dcterms:W3CDTF">2010-01-29T01:02:19Z</dcterms:created>
  <dcterms:modified xsi:type="dcterms:W3CDTF">2010-08-20T14:00:19Z</dcterms:modified>
</cp:coreProperties>
</file>